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89" r:id="rId3"/>
    <p:sldId id="290" r:id="rId4"/>
    <p:sldId id="291" r:id="rId5"/>
    <p:sldId id="310" r:id="rId6"/>
    <p:sldId id="292" r:id="rId7"/>
    <p:sldId id="297" r:id="rId8"/>
    <p:sldId id="257" r:id="rId9"/>
    <p:sldId id="259" r:id="rId10"/>
    <p:sldId id="298" r:id="rId11"/>
    <p:sldId id="263" r:id="rId12"/>
    <p:sldId id="265" r:id="rId13"/>
    <p:sldId id="261" r:id="rId14"/>
    <p:sldId id="267" r:id="rId15"/>
    <p:sldId id="268" r:id="rId16"/>
    <p:sldId id="270" r:id="rId17"/>
    <p:sldId id="272" r:id="rId18"/>
    <p:sldId id="273" r:id="rId19"/>
    <p:sldId id="275" r:id="rId20"/>
    <p:sldId id="277" r:id="rId21"/>
    <p:sldId id="279" r:id="rId22"/>
    <p:sldId id="295" r:id="rId23"/>
    <p:sldId id="281" r:id="rId24"/>
    <p:sldId id="283" r:id="rId25"/>
    <p:sldId id="285" r:id="rId26"/>
    <p:sldId id="287" r:id="rId27"/>
    <p:sldId id="309" r:id="rId28"/>
    <p:sldId id="296" r:id="rId29"/>
    <p:sldId id="286" r:id="rId30"/>
    <p:sldId id="294" r:id="rId31"/>
    <p:sldId id="288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80" d="100"/>
          <a:sy n="80" d="100"/>
        </p:scale>
        <p:origin x="-2514" y="-7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BFC8-9071-4A4B-9BDC-58EBB10FA53C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5ECC87-078F-4511-9934-C2115F4371D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0BFD1-AD14-4158-A5C3-3BC5ACE164E6}" type="slidenum">
              <a:rPr lang="ar-SA" altLang="ar-JO"/>
              <a:pPr/>
              <a:t>11</a:t>
            </a:fld>
            <a:endParaRPr lang="en-US" altLang="ar-JO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E624D9-0C45-4728-B93F-9C7AF7EC6979}" type="slidenum">
              <a:rPr lang="ar-SA" altLang="ar-JO"/>
              <a:pPr/>
              <a:t>17</a:t>
            </a:fld>
            <a:endParaRPr lang="en-US" altLang="ar-JO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E624D9-0C45-4728-B93F-9C7AF7EC6979}" type="slidenum">
              <a:rPr lang="ar-SA" altLang="ar-JO"/>
              <a:pPr/>
              <a:t>18</a:t>
            </a:fld>
            <a:endParaRPr lang="en-US" altLang="ar-JO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154FE7-0F81-4A80-8E88-2A3E6880412B}" type="slidenum">
              <a:rPr lang="ar-SA" altLang="ar-JO"/>
              <a:pPr/>
              <a:t>19</a:t>
            </a:fld>
            <a:endParaRPr lang="en-US" altLang="ar-JO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9D23660-D9B6-4DD8-B721-C7EA862B1661}" type="slidenum">
              <a:rPr lang="ar-SA" altLang="ar-JO"/>
              <a:pPr/>
              <a:t>21</a:t>
            </a:fld>
            <a:endParaRPr lang="en-US" altLang="ar-JO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3E7E29-3BCB-4543-AC01-43E08242EC22}" type="slidenum">
              <a:rPr lang="ar-SA" altLang="ar-JO"/>
              <a:pPr/>
              <a:t>23</a:t>
            </a:fld>
            <a:endParaRPr lang="en-US" altLang="ar-JO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C01561-5EA4-444F-BF4F-F3D3A27B3AE7}" type="slidenum">
              <a:rPr lang="ar-SA" altLang="ar-JO"/>
              <a:pPr/>
              <a:t>24</a:t>
            </a:fld>
            <a:endParaRPr lang="en-US" altLang="ar-JO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ar-JO" altLang="ar-JO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38A74-7C5F-42CC-9E75-37B608BAEF9E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26E64-D199-4E6D-BB38-A21655BF64F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ima.cs.berkeley.edu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eepmind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ibtimes.co.uk/demis-hassabis-deepmind-apollo-programme-artificial-intelligence-1501052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Artificial Intelligence-Introduction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67200"/>
            <a:ext cx="6400800" cy="1371600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Jaya </a:t>
            </a:r>
            <a:r>
              <a:rPr lang="en-US" sz="18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Sil</a:t>
            </a:r>
            <a:endParaRPr lang="en-US" sz="18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1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Professor</a:t>
            </a:r>
          </a:p>
          <a:p>
            <a:r>
              <a:rPr lang="en-US" sz="1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Dept. of Computer Science &amp; Technology</a:t>
            </a:r>
          </a:p>
          <a:p>
            <a:r>
              <a:rPr lang="en-US" sz="1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IIEST, </a:t>
            </a:r>
            <a:r>
              <a:rPr lang="en-US" sz="18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Shibpur</a:t>
            </a:r>
            <a:endParaRPr lang="en-US" sz="1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762000"/>
            <a:ext cx="8229600" cy="29520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3733800"/>
            <a:ext cx="8305800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" y="4953000"/>
            <a:ext cx="8839200" cy="1114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7086600" y="38100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We don’t do cost benefit analysis, rather decision is intuitive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803275" y="171450"/>
            <a:ext cx="7772400" cy="74295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GB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Systems </a:t>
            </a:r>
            <a:r>
              <a:rPr lang="en-GB" dirty="0">
                <a:latin typeface="Times New Roman" pitchFamily="18" charset="0"/>
                <a:cs typeface="Times New Roman" pitchFamily="18" charset="0"/>
              </a:rPr>
              <a:t>that think ‘rationally’</a:t>
            </a:r>
            <a:br>
              <a:rPr lang="en-GB" dirty="0">
                <a:latin typeface="Times New Roman" pitchFamily="18" charset="0"/>
                <a:cs typeface="Times New Roman" pitchFamily="18" charset="0"/>
              </a:rPr>
            </a:br>
            <a:endParaRPr lang="en-GB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85800" y="1143000"/>
            <a:ext cx="7772400" cy="5070475"/>
          </a:xfrm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pPr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Humans are not always ‘rational’</a:t>
            </a:r>
            <a:endParaRPr lang="en-GB" altLang="ar-JO" sz="20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GB" altLang="ar-JO" sz="11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How to define </a:t>
            </a:r>
            <a:r>
              <a:rPr lang="en-GB" altLang="ar-JO" sz="2400" i="1" dirty="0" smtClean="0">
                <a:latin typeface="Times New Roman" pitchFamily="18" charset="0"/>
                <a:cs typeface="Times New Roman" pitchFamily="18" charset="0"/>
              </a:rPr>
              <a:t>Rationale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-</a:t>
            </a:r>
            <a:r>
              <a:rPr lang="en-GB" altLang="ar-JO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Rationale means </a:t>
            </a:r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doing the right thing</a:t>
            </a:r>
          </a:p>
          <a:p>
            <a:pPr>
              <a:lnSpc>
                <a:spcPct val="90000"/>
              </a:lnSpc>
            </a:pPr>
            <a:endParaRPr lang="en-US" altLang="ar-JO" sz="1200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ar-JO" sz="2400" i="1" dirty="0" smtClean="0">
                <a:latin typeface="Times New Roman" pitchFamily="18" charset="0"/>
                <a:cs typeface="Times New Roman" pitchFamily="18" charset="0"/>
              </a:rPr>
              <a:t>The right thing </a:t>
            </a:r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is expected to maximize goal achievement, given the available information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endParaRPr lang="en-GB" altLang="ar-JO" sz="11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Is it in terms of </a:t>
            </a:r>
            <a:r>
              <a:rPr lang="en-GB" altLang="ar-JO" sz="2400" i="1" dirty="0" smtClean="0">
                <a:latin typeface="Times New Roman" pitchFamily="18" charset="0"/>
                <a:cs typeface="Times New Roman" pitchFamily="18" charset="0"/>
              </a:rPr>
              <a:t>logic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pPr eaLnBrk="1" hangingPunct="1">
              <a:lnSpc>
                <a:spcPct val="90000"/>
              </a:lnSpc>
            </a:pPr>
            <a:endParaRPr lang="en-GB" altLang="ar-JO" sz="11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Logic can’t express everything (e.g. uncertainty)</a:t>
            </a:r>
          </a:p>
          <a:p>
            <a:pPr eaLnBrk="1" hangingPunct="1">
              <a:lnSpc>
                <a:spcPct val="90000"/>
              </a:lnSpc>
            </a:pPr>
            <a:endParaRPr lang="en-GB" altLang="ar-JO" sz="1200" dirty="0">
              <a:latin typeface="Times New Roman" pitchFamily="18" charset="0"/>
              <a:cs typeface="Times New Roman" pitchFamily="18" charset="0"/>
            </a:endParaRPr>
          </a:p>
          <a:p>
            <a:pPr marL="342900" lvl="1" indent="-342900">
              <a:lnSpc>
                <a:spcPct val="12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At that time, some </a:t>
            </a:r>
            <a:r>
              <a:rPr lang="en-US" altLang="zh-TW" sz="2600" i="1" u="sng" dirty="0" smtClean="0">
                <a:latin typeface="Times New Roman" pitchFamily="18" charset="0"/>
                <a:cs typeface="Times New Roman" pitchFamily="18" charset="0"/>
              </a:rPr>
              <a:t>specific (in domain) human knowledge</a:t>
            </a:r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 or information is used, thus 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covers more generally different situations of problems. </a:t>
            </a:r>
          </a:p>
          <a:p>
            <a:pPr marL="342900" lvl="1" indent="-342900">
              <a:lnSpc>
                <a:spcPct val="90000"/>
              </a:lnSpc>
              <a:buFont typeface="Arial" pitchFamily="34" charset="0"/>
              <a:buChar char="•"/>
            </a:pPr>
            <a:endParaRPr lang="en-US" altLang="zh-TW" sz="13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AI is the study of mental facilities through the use of computational models (</a:t>
            </a:r>
            <a:r>
              <a:rPr lang="en-GB" altLang="ar-JO" sz="2400" dirty="0" err="1" smtClean="0">
                <a:latin typeface="Times New Roman" pitchFamily="18" charset="0"/>
                <a:cs typeface="Times New Roman" pitchFamily="18" charset="0"/>
              </a:rPr>
              <a:t>Charniak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and McDermott).</a:t>
            </a:r>
          </a:p>
          <a:p>
            <a:pPr eaLnBrk="1" hangingPunct="1">
              <a:lnSpc>
                <a:spcPct val="90000"/>
              </a:lnSpc>
            </a:pPr>
            <a:endParaRPr lang="en-GB" altLang="ar-JO" sz="13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GB" altLang="ar-JO" sz="11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“The study of the computations that make it possible to perceive, reason, and act” (Winston)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8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58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8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58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GB" altLang="ar-JO" sz="4000" dirty="0" smtClean="0">
                <a:latin typeface="Times New Roman" pitchFamily="18" charset="0"/>
                <a:cs typeface="Times New Roman" pitchFamily="18" charset="0"/>
              </a:rPr>
              <a:t>Systems that act Rationally</a:t>
            </a:r>
            <a:endParaRPr lang="en-US" altLang="ar-JO" sz="40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20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Study AI as </a:t>
            </a:r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rational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TW" sz="2400" b="1" i="1" dirty="0" smtClean="0">
                <a:latin typeface="Times New Roman" pitchFamily="18" charset="0"/>
                <a:cs typeface="Times New Roman" pitchFamily="18" charset="0"/>
              </a:rPr>
              <a:t>agent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–</a:t>
            </a:r>
          </a:p>
          <a:p>
            <a:pPr eaLnBrk="1" hangingPunct="1">
              <a:buFontTx/>
              <a:buNone/>
            </a:pP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TW" sz="2400" u="sng" dirty="0" smtClean="0">
                <a:latin typeface="Times New Roman" pitchFamily="18" charset="0"/>
                <a:cs typeface="Times New Roman" pitchFamily="18" charset="0"/>
              </a:rPr>
              <a:t>2 advantages:</a:t>
            </a:r>
          </a:p>
          <a:p>
            <a:pPr lvl="1" eaLnBrk="1" hangingPunct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It is more general than using logic only </a:t>
            </a:r>
          </a:p>
          <a:p>
            <a:pPr lvl="2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Because: LOGIC + Domain knowledge</a:t>
            </a:r>
          </a:p>
          <a:p>
            <a:pPr lvl="1" eaLnBrk="1" hangingPunct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It allows extension of the approach with more scientific methodologies </a:t>
            </a:r>
          </a:p>
          <a:p>
            <a:pPr lvl="1" eaLnBrk="1" hangingPunct="1"/>
            <a:endParaRPr lang="en-US" altLang="zh-TW" sz="11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altLang="ar-JO" sz="2400" b="1" dirty="0" smtClean="0">
                <a:latin typeface="Times New Roman" pitchFamily="18" charset="0"/>
                <a:cs typeface="Times New Roman" pitchFamily="18" charset="0"/>
              </a:rPr>
              <a:t>AI has two major roles:</a:t>
            </a:r>
          </a:p>
          <a:p>
            <a:pPr lvl="1"/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Study the intelligent part concerned with humans.</a:t>
            </a:r>
          </a:p>
          <a:p>
            <a:pPr lvl="1"/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Represent those actions using computers.</a:t>
            </a:r>
          </a:p>
          <a:p>
            <a:pPr lvl="1"/>
            <a:endParaRPr lang="en-US" altLang="zh-TW" sz="24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/>
            <a:endParaRPr lang="en-US" altLang="ar-JO" sz="24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Systems that act like humans</a:t>
            </a:r>
            <a:endParaRPr lang="en-US" altLang="ar-JO" sz="32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85800" y="1600200"/>
            <a:ext cx="7772400" cy="42672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Natural language processing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2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for communication with human</a:t>
            </a:r>
          </a:p>
          <a:p>
            <a:pPr lvl="1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Knowledge representation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2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to store information effectively &amp; efficiently</a:t>
            </a:r>
          </a:p>
          <a:p>
            <a:pPr lvl="1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Automated reasoning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lvl="2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to retrieve &amp; answer questions using the stored information</a:t>
            </a:r>
          </a:p>
          <a:p>
            <a:pPr lvl="1" eaLnBrk="1" hangingPunct="1"/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Machine learning</a:t>
            </a:r>
            <a:endParaRPr lang="en-US" altLang="zh-TW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2" eaLnBrk="1" hangingPunct="1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 to adapt to new circumstances</a:t>
            </a:r>
            <a:endParaRPr lang="en-US" altLang="ar-JO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ar-JO" sz="4000" dirty="0" smtClean="0">
                <a:latin typeface="Times New Roman" pitchFamily="18" charset="0"/>
                <a:cs typeface="Times New Roman" pitchFamily="18" charset="0"/>
              </a:rPr>
              <a:t>Goals of AI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/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To make computers more useful by letting them take over dangerous or tedious tasks from human.</a:t>
            </a:r>
          </a:p>
          <a:p>
            <a:pPr eaLnBrk="1" hangingPunct="1"/>
            <a:endParaRPr lang="en-US" altLang="ar-JO" sz="12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/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Understand principles of human intelligence </a:t>
            </a:r>
          </a:p>
          <a:p>
            <a:pPr eaLnBrk="1" hangingPunct="1"/>
            <a:endParaRPr lang="en-US" altLang="ar-JO" dirty="0" smtClean="0"/>
          </a:p>
        </p:txBody>
      </p:sp>
      <p:pic>
        <p:nvPicPr>
          <p:cNvPr id="55300" name="Picture 4" descr="AI-logo-cv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3352800"/>
            <a:ext cx="2519363" cy="192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TW" sz="4000" dirty="0" smtClean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The Foundation of AI</a:t>
            </a:r>
            <a:endParaRPr lang="en-US" altLang="ar-JO" sz="40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240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447800"/>
            <a:ext cx="8229600" cy="4678363"/>
          </a:xfrm>
        </p:spPr>
        <p:txBody>
          <a:bodyPr>
            <a:normAutofit fontScale="85000" lnSpcReduction="20000"/>
          </a:bodyPr>
          <a:lstStyle/>
          <a:p>
            <a:pPr marL="274320" indent="-274320" eaLnBrk="1" fontAlgn="auto" hangingPunct="1">
              <a:lnSpc>
                <a:spcPct val="90000"/>
              </a:lnSpc>
              <a:spcBef>
                <a:spcPts val="580"/>
              </a:spcBef>
              <a:spcAft>
                <a:spcPts val="0"/>
              </a:spcAft>
              <a:buFont typeface="Wingdings 2"/>
              <a:buChar char=""/>
              <a:defRPr/>
            </a:pP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Mathematics formalizes the three main area of AI: </a:t>
            </a:r>
            <a:r>
              <a:rPr lang="en-US" altLang="zh-TW" sz="2400" i="1" dirty="0">
                <a:latin typeface="Times New Roman" pitchFamily="18" charset="0"/>
                <a:cs typeface="Times New Roman" pitchFamily="18" charset="0"/>
              </a:rPr>
              <a:t>computation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zh-TW" sz="2400" i="1" dirty="0">
                <a:latin typeface="Times New Roman" pitchFamily="18" charset="0"/>
                <a:cs typeface="Times New Roman" pitchFamily="18" charset="0"/>
              </a:rPr>
              <a:t>logic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, and </a:t>
            </a:r>
            <a:r>
              <a:rPr lang="en-US" altLang="zh-TW" sz="2400" i="1" dirty="0" smtClean="0">
                <a:latin typeface="Times New Roman" pitchFamily="18" charset="0"/>
                <a:cs typeface="Times New Roman" pitchFamily="18" charset="0"/>
              </a:rPr>
              <a:t>probability</a:t>
            </a:r>
          </a:p>
          <a:p>
            <a:pPr marL="274320" indent="-274320" eaLnBrk="1" fontAlgn="auto" hangingPunct="1">
              <a:lnSpc>
                <a:spcPct val="90000"/>
              </a:lnSpc>
              <a:spcBef>
                <a:spcPts val="58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altLang="zh-TW" sz="1100" dirty="0">
              <a:latin typeface="Times New Roman" pitchFamily="18" charset="0"/>
              <a:cs typeface="Times New Roman" pitchFamily="18" charset="0"/>
            </a:endParaRPr>
          </a:p>
          <a:p>
            <a:pPr marL="548640" lvl="1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Font typeface="Wingdings 2"/>
              <a:buChar char=""/>
              <a:defRPr/>
            </a:pP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Computation leads to analysis of the problems that can be computed </a:t>
            </a:r>
          </a:p>
          <a:p>
            <a:pPr marL="822960" lvl="2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Clr>
                <a:schemeClr val="accent1">
                  <a:tint val="60000"/>
                </a:schemeClr>
              </a:buClr>
              <a:buFont typeface="Wingdings 2"/>
              <a:buChar char=""/>
              <a:defRPr/>
            </a:pPr>
            <a:r>
              <a:rPr lang="en-US" altLang="zh-TW" i="1" dirty="0">
                <a:latin typeface="Times New Roman" pitchFamily="18" charset="0"/>
                <a:cs typeface="Times New Roman" pitchFamily="18" charset="0"/>
              </a:rPr>
              <a:t>complexity </a:t>
            </a:r>
            <a:r>
              <a:rPr lang="en-US" altLang="zh-TW" i="1" dirty="0" smtClean="0">
                <a:latin typeface="Times New Roman" pitchFamily="18" charset="0"/>
                <a:cs typeface="Times New Roman" pitchFamily="18" charset="0"/>
              </a:rPr>
              <a:t>theory</a:t>
            </a:r>
          </a:p>
          <a:p>
            <a:pPr marL="822960" lvl="2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Clr>
                <a:schemeClr val="accent1">
                  <a:tint val="60000"/>
                </a:schemeClr>
              </a:buClr>
              <a:buFont typeface="Wingdings 2"/>
              <a:buChar char=""/>
              <a:defRPr/>
            </a:pPr>
            <a:endParaRPr lang="en-US" altLang="zh-TW" sz="1100" dirty="0">
              <a:latin typeface="Times New Roman" pitchFamily="18" charset="0"/>
              <a:cs typeface="Times New Roman" pitchFamily="18" charset="0"/>
            </a:endParaRPr>
          </a:p>
          <a:p>
            <a:pPr marL="548640" lvl="1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Font typeface="Wingdings 2"/>
              <a:buChar char=""/>
              <a:defRPr/>
            </a:pP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Probability contributes the </a:t>
            </a:r>
            <a:r>
              <a:rPr lang="en-US" altLang="zh-TW" sz="2400" i="1" dirty="0">
                <a:latin typeface="Times New Roman" pitchFamily="18" charset="0"/>
                <a:cs typeface="Times New Roman" pitchFamily="18" charset="0"/>
              </a:rPr>
              <a:t>“degree of belief”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 to handle </a:t>
            </a:r>
            <a:r>
              <a:rPr lang="en-US" altLang="zh-TW" sz="2400" i="1" dirty="0">
                <a:latin typeface="Times New Roman" pitchFamily="18" charset="0"/>
                <a:cs typeface="Times New Roman" pitchFamily="18" charset="0"/>
              </a:rPr>
              <a:t>uncertainty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 in </a:t>
            </a: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AI</a:t>
            </a:r>
          </a:p>
          <a:p>
            <a:pPr marL="548640" lvl="1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altLang="zh-TW" sz="1100" dirty="0"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548640" lvl="1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Font typeface="Wingdings 2"/>
              <a:buChar char=""/>
              <a:defRPr/>
            </a:pPr>
            <a:r>
              <a:rPr lang="en-US" altLang="zh-TW" sz="2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Decision theory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 combines </a:t>
            </a:r>
            <a:r>
              <a:rPr lang="en-US" altLang="zh-TW" sz="2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probability theory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altLang="zh-TW" sz="2400" i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utility theory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 (bias) </a:t>
            </a:r>
            <a:endParaRPr lang="en-US" altLang="zh-TW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548640" lvl="1" eaLnBrk="1" fontAlgn="auto" hangingPunct="1">
              <a:lnSpc>
                <a:spcPct val="90000"/>
              </a:lnSpc>
              <a:spcBef>
                <a:spcPts val="37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zh-TW" altLang="en-US" sz="13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TW" sz="2800" i="1" dirty="0" smtClean="0">
                <a:latin typeface="Times New Roman" pitchFamily="18" charset="0"/>
                <a:cs typeface="Times New Roman" pitchFamily="18" charset="0"/>
              </a:rPr>
              <a:t>Psychology </a:t>
            </a:r>
          </a:p>
          <a:p>
            <a:pPr lvl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How do humans think and act?</a:t>
            </a:r>
          </a:p>
          <a:p>
            <a:pPr lvl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The study of human reasoning and acting</a:t>
            </a:r>
          </a:p>
          <a:p>
            <a:pPr lvl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Provides reasoning models for AI</a:t>
            </a:r>
          </a:p>
          <a:p>
            <a:pPr lvl="1"/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Strengthen the ideas </a:t>
            </a:r>
          </a:p>
          <a:p>
            <a:pPr lvl="2"/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humans and other animals can be considered as information processing machines </a:t>
            </a:r>
            <a:endParaRPr lang="zh-TW" altLang="en-US" dirty="0" smtClean="0">
              <a:latin typeface="Times New Roman" pitchFamily="18" charset="0"/>
              <a:cs typeface="Times New Roman" pitchFamily="18" charset="0"/>
            </a:endParaRPr>
          </a:p>
          <a:p>
            <a:pPr marL="274320" indent="-274320" eaLnBrk="1" fontAlgn="auto" hangingPunct="1">
              <a:lnSpc>
                <a:spcPct val="90000"/>
              </a:lnSpc>
              <a:spcBef>
                <a:spcPts val="58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TW" sz="4000" dirty="0" smtClean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The Foundation of AI</a:t>
            </a:r>
            <a:endParaRPr lang="en-US" altLang="ar-JO" sz="40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3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Computer Engineering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The power of computer makes computation of large and difficult problems more easily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 smtClean="0">
                <a:latin typeface="Times New Roman" pitchFamily="18" charset="0"/>
                <a:cs typeface="Times New Roman" pitchFamily="18" charset="0"/>
              </a:rPr>
              <a:t>AI has also contributed its own work to computer science, including: time-sharing, the linked list data type, OOP, etc. </a:t>
            </a:r>
            <a:endParaRPr lang="zh-TW" alt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Linguistics </a:t>
            </a:r>
          </a:p>
          <a:p>
            <a:pPr lvl="1"/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For understanding natural languages </a:t>
            </a:r>
          </a:p>
          <a:p>
            <a:pPr lvl="2"/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different approaches has been adopted from the linguistic work</a:t>
            </a:r>
          </a:p>
          <a:p>
            <a:pPr lvl="1"/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Formal languages</a:t>
            </a:r>
          </a:p>
          <a:p>
            <a:pPr lvl="1"/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Syntactic and semantic analysis</a:t>
            </a:r>
          </a:p>
          <a:p>
            <a:pPr lvl="1"/>
            <a:r>
              <a:rPr lang="en-US" altLang="zh-TW" sz="2600" dirty="0" smtClean="0">
                <a:latin typeface="Times New Roman" pitchFamily="18" charset="0"/>
                <a:cs typeface="Times New Roman" pitchFamily="18" charset="0"/>
              </a:rPr>
              <a:t>Knowledge representation </a:t>
            </a:r>
            <a:endParaRPr lang="zh-TW" altLang="en-US" sz="2600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ar-JO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>
          <a:xfrm>
            <a:off x="658813" y="288925"/>
            <a:ext cx="7772400" cy="1143000"/>
          </a:xfrm>
          <a:noFill/>
        </p:spPr>
        <p:txBody>
          <a:bodyPr lIns="90488" tIns="44450" rIns="90488" bIns="44450"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The main topics in AI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17513" y="1550988"/>
            <a:ext cx="8161337" cy="46101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altLang="ar-JO" sz="2400" dirty="0" smtClean="0"/>
              <a:t>	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Artificial intelligence can be considered under a number of headings: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Search (includes Game Playing).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Representing  Knowledge and Reasoning with it.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Planning.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Learning.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Expert Systems.</a:t>
            </a:r>
          </a:p>
          <a:p>
            <a:pPr lvl="1">
              <a:lnSpc>
                <a:spcPct val="90000"/>
              </a:lnSpc>
            </a:pPr>
            <a:r>
              <a:rPr lang="en-AU" altLang="ar-JO" sz="2400" dirty="0" smtClean="0">
                <a:latin typeface="Times New Roman" pitchFamily="18" charset="0"/>
                <a:cs typeface="Times New Roman" pitchFamily="18" charset="0"/>
              </a:rPr>
              <a:t>Natural language processing.</a:t>
            </a:r>
            <a:endParaRPr lang="en-GB" altLang="ar-JO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Interacting with the Environment </a:t>
            </a:r>
            <a:b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		(e.g. Vision, Speech recognition, Robotics)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	</a:t>
            </a:r>
            <a:endParaRPr lang="en-GB" altLang="ar-JO" sz="2400" i="1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>
          <a:xfrm>
            <a:off x="658813" y="288925"/>
            <a:ext cx="7772400" cy="1143000"/>
          </a:xfrm>
          <a:noFill/>
        </p:spPr>
        <p:txBody>
          <a:bodyPr lIns="90488" tIns="44450" rIns="90488" bIns="44450"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The main topics in AI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17513" y="1550988"/>
            <a:ext cx="8161337" cy="46101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altLang="ar-JO" sz="2400" dirty="0" smtClean="0"/>
              <a:t>	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Artificial intelligence can be considered under a number of headings: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Search (includes Game Playing).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Representing  Knowledge and Reasoning with it.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Planning.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Learning.</a:t>
            </a:r>
          </a:p>
          <a:p>
            <a:pPr lvl="1" eaLnBrk="1" hangingPunct="1">
              <a:lnSpc>
                <a:spcPct val="90000"/>
              </a:lnSpc>
            </a:pPr>
            <a:r>
              <a:rPr lang="en-AU" altLang="ar-JO" sz="2400" dirty="0" smtClean="0">
                <a:latin typeface="Times New Roman" pitchFamily="18" charset="0"/>
                <a:cs typeface="Times New Roman" pitchFamily="18" charset="0"/>
              </a:rPr>
              <a:t>Natural language processing.</a:t>
            </a:r>
            <a:endParaRPr lang="en-GB" altLang="ar-JO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Expert Systems.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solidFill>
                  <a:schemeClr val="hlink"/>
                </a:solidFill>
                <a:latin typeface="Times New Roman" pitchFamily="18" charset="0"/>
                <a:cs typeface="Times New Roman" pitchFamily="18" charset="0"/>
              </a:rPr>
              <a:t>Interacting with the Environment </a:t>
            </a:r>
            <a:br>
              <a:rPr lang="en-GB" altLang="ar-JO" sz="2400" dirty="0" smtClean="0">
                <a:solidFill>
                  <a:schemeClr val="hlink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GB" altLang="ar-JO" sz="2400" dirty="0" smtClean="0">
                <a:solidFill>
                  <a:schemeClr val="hlink"/>
                </a:solidFill>
                <a:latin typeface="Times New Roman" pitchFamily="18" charset="0"/>
                <a:cs typeface="Times New Roman" pitchFamily="18" charset="0"/>
              </a:rPr>
              <a:t>		(e.g. Vision, Speech recognition, Robotics)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lang="en-GB" altLang="ar-JO" sz="2400" dirty="0" smtClean="0"/>
              <a:t>	</a:t>
            </a:r>
            <a:endParaRPr lang="en-GB" altLang="ar-JO" sz="1800" i="1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>
          <a:xfrm>
            <a:off x="711200" y="0"/>
            <a:ext cx="7772400" cy="1143000"/>
          </a:xfrm>
          <a:noFill/>
        </p:spPr>
        <p:txBody>
          <a:bodyPr lIns="90488" tIns="44450" rIns="90488" bIns="44450"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Search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00100" y="1143000"/>
            <a:ext cx="8159750" cy="5715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altLang="ar-JO" sz="2400" i="1" dirty="0" smtClean="0">
                <a:latin typeface="Times New Roman" pitchFamily="18" charset="0"/>
                <a:cs typeface="Times New Roman" pitchFamily="18" charset="0"/>
              </a:rPr>
              <a:t>Search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is </a:t>
            </a:r>
            <a:r>
              <a:rPr lang="en-GB" altLang="ar-JO" sz="2400" u="sng" dirty="0" smtClean="0">
                <a:latin typeface="Times New Roman" pitchFamily="18" charset="0"/>
                <a:cs typeface="Times New Roman" pitchFamily="18" charset="0"/>
              </a:rPr>
              <a:t>the fundamental</a:t>
            </a: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 technique of AI.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Possible answers, decisions or courses of action are structured into an abstract space, which we then search.</a:t>
            </a: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Search is "blind" and “informed":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blind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we move through the space without worrying about what is coming next, but recognising the answer if we see it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informed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we guess what is ahead, and use that information to decide where to look next.</a:t>
            </a: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We may want to search for the first answer that satisfies our goal, or we may want to keep searching until we find the best answer.</a:t>
            </a:r>
          </a:p>
          <a:p>
            <a:pPr eaLnBrk="1" hangingPunct="1">
              <a:lnSpc>
                <a:spcPct val="90000"/>
              </a:lnSpc>
            </a:pPr>
            <a:endParaRPr lang="en-GB" altLang="ar-JO" sz="18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Cognitive System of Human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1600200"/>
            <a:ext cx="8229600" cy="3212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838200" y="4876800"/>
            <a:ext cx="228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Classical AI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3600" y="4953000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Statistical Methods, Machine Learning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19400" y="4876800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Modern AI: Convergence of these two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00" y="5715000"/>
            <a:ext cx="8991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Stuart Russell, Peter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Norvig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,</a:t>
            </a:r>
            <a:r>
              <a:rPr lang="en-US" dirty="0" smtClean="0">
                <a:latin typeface="Times New Roman" pitchFamily="18" charset="0"/>
                <a:cs typeface="Times New Roman" pitchFamily="18" charset="0"/>
                <a:hlinkClick r:id="rId3"/>
              </a:rPr>
              <a:t> 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  <a:hlinkClick r:id="rId3"/>
              </a:rPr>
              <a:t>Artificial intelligence : A Modern Approach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, Prentice Hall, Fourth edition, 2020.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ext Box 10"/>
          <p:cNvSpPr txBox="1">
            <a:spLocks noChangeArrowheads="1"/>
          </p:cNvSpPr>
          <p:nvPr/>
        </p:nvSpPr>
        <p:spPr bwMode="auto">
          <a:xfrm>
            <a:off x="2971800" y="381000"/>
            <a:ext cx="2286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ar-JO" sz="2400" b="1" dirty="0">
                <a:latin typeface="Times New Roman" pitchFamily="18" charset="0"/>
              </a:rPr>
              <a:t>Knowledge</a:t>
            </a:r>
          </a:p>
        </p:txBody>
      </p:sp>
      <p:sp>
        <p:nvSpPr>
          <p:cNvPr id="70659" name="Line 11"/>
          <p:cNvSpPr>
            <a:spLocks noChangeShapeType="1"/>
          </p:cNvSpPr>
          <p:nvPr/>
        </p:nvSpPr>
        <p:spPr bwMode="auto">
          <a:xfrm flipH="1">
            <a:off x="2590800" y="838200"/>
            <a:ext cx="1219200" cy="1676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0660" name="Line 12"/>
          <p:cNvSpPr>
            <a:spLocks noChangeShapeType="1"/>
          </p:cNvSpPr>
          <p:nvPr/>
        </p:nvSpPr>
        <p:spPr bwMode="auto">
          <a:xfrm>
            <a:off x="3810000" y="838200"/>
            <a:ext cx="9906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0661" name="Text Box 13"/>
          <p:cNvSpPr txBox="1">
            <a:spLocks noChangeArrowheads="1"/>
          </p:cNvSpPr>
          <p:nvPr/>
        </p:nvSpPr>
        <p:spPr bwMode="auto">
          <a:xfrm>
            <a:off x="1663700" y="2590800"/>
            <a:ext cx="2133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Declarative</a:t>
            </a:r>
          </a:p>
        </p:txBody>
      </p:sp>
      <p:sp>
        <p:nvSpPr>
          <p:cNvPr id="70662" name="Text Box 14"/>
          <p:cNvSpPr txBox="1">
            <a:spLocks noChangeArrowheads="1"/>
          </p:cNvSpPr>
          <p:nvPr/>
        </p:nvSpPr>
        <p:spPr bwMode="auto">
          <a:xfrm>
            <a:off x="4114800" y="2514600"/>
            <a:ext cx="26670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ar-JO" dirty="0">
                <a:latin typeface="Times New Roman" pitchFamily="18" charset="0"/>
              </a:rPr>
              <a:t>Procedural</a:t>
            </a:r>
          </a:p>
        </p:txBody>
      </p:sp>
      <p:sp>
        <p:nvSpPr>
          <p:cNvPr id="70663" name="Text Box 15"/>
          <p:cNvSpPr txBox="1">
            <a:spLocks noChangeArrowheads="1"/>
          </p:cNvSpPr>
          <p:nvPr/>
        </p:nvSpPr>
        <p:spPr bwMode="auto">
          <a:xfrm>
            <a:off x="381000" y="3886200"/>
            <a:ext cx="8001000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ar-JO" dirty="0">
                <a:latin typeface="Times New Roman" pitchFamily="18" charset="0"/>
              </a:rPr>
              <a:t> </a:t>
            </a:r>
            <a:r>
              <a:rPr lang="en-US" altLang="ar-JO" sz="2000" dirty="0">
                <a:latin typeface="Times New Roman" pitchFamily="18" charset="0"/>
              </a:rPr>
              <a:t>Declarative knowledge deals with factoid questions (what is the capital of India? Etc.)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ar-JO" sz="2000" dirty="0">
                <a:latin typeface="Times New Roman" pitchFamily="18" charset="0"/>
              </a:rPr>
              <a:t> Procedural knowledge deals with “How”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ar-JO" sz="2000" dirty="0">
                <a:latin typeface="Times New Roman" pitchFamily="18" charset="0"/>
              </a:rPr>
              <a:t> Procedural knowledge can be embedded </a:t>
            </a:r>
            <a:r>
              <a:rPr lang="en-US" altLang="ar-JO" sz="2000" dirty="0" smtClean="0">
                <a:latin typeface="Times New Roman" pitchFamily="18" charset="0"/>
              </a:rPr>
              <a:t>in </a:t>
            </a:r>
            <a:r>
              <a:rPr lang="en-US" altLang="ar-JO" sz="2000" dirty="0">
                <a:latin typeface="Times New Roman" pitchFamily="18" charset="0"/>
              </a:rPr>
              <a:t>declarative knowledge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>
          <a:xfrm>
            <a:off x="633413" y="207963"/>
            <a:ext cx="7772400" cy="935037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Planning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98500" y="1476375"/>
            <a:ext cx="7737475" cy="5051425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GB" altLang="ar-JO" sz="2000" dirty="0" smtClean="0"/>
              <a:t>	</a:t>
            </a:r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Given a set of goals, construct a sequence of actions that achieves those goals:</a:t>
            </a:r>
          </a:p>
          <a:p>
            <a:pPr lvl="1" eaLnBrk="1" hangingPunct="1"/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often very large search space</a:t>
            </a:r>
          </a:p>
          <a:p>
            <a:pPr lvl="1" eaLnBrk="1" hangingPunct="1"/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but most parts of the world are independent of most other parts</a:t>
            </a:r>
          </a:p>
          <a:p>
            <a:pPr lvl="1" eaLnBrk="1" hangingPunct="1"/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often start with goals and connect them to actions</a:t>
            </a:r>
          </a:p>
          <a:p>
            <a:pPr lvl="1" eaLnBrk="1" hangingPunct="1"/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no necessary connection between order of planning and order of execution</a:t>
            </a:r>
          </a:p>
          <a:p>
            <a:pPr lvl="1" eaLnBrk="1" hangingPunct="1"/>
            <a:r>
              <a:rPr lang="en-GB" altLang="ar-JO" sz="2000" dirty="0" smtClean="0">
                <a:latin typeface="Times New Roman" pitchFamily="18" charset="0"/>
                <a:cs typeface="Times New Roman" pitchFamily="18" charset="0"/>
              </a:rPr>
              <a:t>what happens if the world changes as we execute the plan and/or our actions don’t produce the expected results?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0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0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0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79" grpId="0" build="p" bldLvl="2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845953" y="1600200"/>
            <a:ext cx="545209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581025" y="207963"/>
            <a:ext cx="7772400" cy="935037"/>
          </a:xfrm>
          <a:noFill/>
        </p:spPr>
        <p:txBody>
          <a:bodyPr lIns="90488" tIns="44450" rIns="90488" bIns="44450"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Learning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406525"/>
            <a:ext cx="8161338" cy="495935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If a system is going to act truly appropriately, then it must be able to change its actions in the light of experience:</a:t>
            </a:r>
          </a:p>
          <a:p>
            <a:pPr lvl="1" eaLnBrk="1" hangingPunct="1"/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how do we generate new facts from old ?</a:t>
            </a:r>
          </a:p>
          <a:p>
            <a:pPr lvl="1" eaLnBrk="1" hangingPunct="1"/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how do we generate new concepts ?</a:t>
            </a:r>
          </a:p>
          <a:p>
            <a:pPr lvl="1" eaLnBrk="1" hangingPunct="1"/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how do we learn to distinguish different situations in new environments 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7" grpId="0" build="p" bldLvl="2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>
          <a:xfrm>
            <a:off x="633413" y="0"/>
            <a:ext cx="77724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ar-JO" sz="3200" dirty="0" smtClean="0">
                <a:latin typeface="Times New Roman" pitchFamily="18" charset="0"/>
                <a:cs typeface="Times New Roman" pitchFamily="18" charset="0"/>
              </a:rPr>
              <a:t>Interacting with the Environment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1295400"/>
            <a:ext cx="7772400" cy="5021262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In order to enable intelligent behaviour, we will have to interact with our environment.</a:t>
            </a:r>
          </a:p>
          <a:p>
            <a:pPr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Properly intelligent systems may be expected to: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accept sensory input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vision, sound, …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interact with humans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understand language, recognise speech, </a:t>
            </a:r>
            <a:br>
              <a:rPr lang="en-GB" altLang="ar-JO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generate text, speech and graphics, …</a:t>
            </a:r>
          </a:p>
          <a:p>
            <a:pPr lvl="1" eaLnBrk="1" hangingPunct="1">
              <a:lnSpc>
                <a:spcPct val="90000"/>
              </a:lnSpc>
            </a:pPr>
            <a:r>
              <a:rPr lang="en-GB" altLang="ar-JO" sz="2400" dirty="0" smtClean="0">
                <a:latin typeface="Times New Roman" pitchFamily="18" charset="0"/>
                <a:cs typeface="Times New Roman" pitchFamily="18" charset="0"/>
              </a:rPr>
              <a:t>modify the environment</a:t>
            </a:r>
          </a:p>
          <a:p>
            <a:pPr lvl="2" eaLnBrk="1" hangingPunct="1">
              <a:lnSpc>
                <a:spcPct val="90000"/>
              </a:lnSpc>
            </a:pPr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robotics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4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4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4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4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4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 build="p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Knowledge and Inferences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Several ways to know:</a:t>
            </a:r>
          </a:p>
          <a:p>
            <a:pPr lvl="1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Empiricism: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Involves acquiring knowledge through observations or experiences.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Scientific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method: A process of systematically collecting and evaluating evidence to test ideas and answer questions.</a:t>
            </a:r>
          </a:p>
          <a:p>
            <a:pPr lvl="1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Intuition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s: Rather than examining facts or using rational thoughts, intuition involves believing what feels true.</a:t>
            </a:r>
          </a:p>
          <a:p>
            <a:pPr lvl="1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Authority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: Accepting ideas because some authority figure says that they are true.</a:t>
            </a:r>
          </a:p>
          <a:p>
            <a:pPr lvl="1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Rationalism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: Using Logic and Reasoning to acquire knowledge</a:t>
            </a:r>
          </a:p>
          <a:p>
            <a:pPr lvl="1">
              <a:buNone/>
            </a:pPr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pPr lvl="1" algn="ctr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Reasoning = Making Inference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Logical Reasoning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What is known to reason about something  that is not known explicitly.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Deductio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 : From a given set of facts infer another fact that is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necessaril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y true –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cause to effect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(disease to symptoms)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Abduction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: From a given set of facts infer another fact that is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possibly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true –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Effect to cause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(symptoms to disease).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Abduction needs to be consistent.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Abduction is the guess work.</a:t>
            </a:r>
          </a:p>
          <a:p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Induction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: From a given set of facts infer a new fact.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Known as generalization.</a:t>
            </a:r>
          </a:p>
          <a:p>
            <a:pPr lvl="1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Recognizing that a number of entities in the domain share some common property, and assert as a general statement.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Automated Reasoning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38200" y="1447800"/>
            <a:ext cx="7087590" cy="1467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2819400"/>
            <a:ext cx="7088187" cy="156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90600" y="4724400"/>
            <a:ext cx="7088187" cy="139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Logical Reasoning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04800" y="1219200"/>
            <a:ext cx="3515216" cy="4210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95600" y="5486400"/>
            <a:ext cx="5916613" cy="866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10000" y="1371600"/>
            <a:ext cx="4724400" cy="3695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Problem Solving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An autonomous agent has a goal to achieve by choosing a set of actions.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Abductive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inference suggests what action is best.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Background knowledge make some strategies and tactics where knowledge comes through training.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Abductive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inferences generate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expectations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Scientific progress begins with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Abductio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 (looking for causes) and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Induction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(making informed Generalization).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Gets validated by Deduction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Gets experimental Validation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Only Induction adds New Knowledge.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Motivations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AI is not just a technical subject, but it has relation with Philosophy.</a:t>
            </a:r>
          </a:p>
          <a:p>
            <a:endParaRPr lang="en-US" sz="12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AI subject consisting of many sub-fields.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AI based problems have many solutions.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Breadth wise course not depth (Something of Everything) 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Tradeoff between Broad and Shallow vs. Deep and Narrow. 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Searching, heuristic search, planning, decision making, Reinforcement Learning.</a:t>
            </a:r>
          </a:p>
          <a:p>
            <a:endParaRPr lang="en-US" sz="11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Theory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Modeling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Algorithm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Applications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Constraint optimization problem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676400" y="1600200"/>
            <a:ext cx="5811061" cy="2257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Agent and Environment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Artificial intelligence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 studies the whole system by dividing it into two components:</a:t>
            </a:r>
          </a:p>
          <a:p>
            <a:pPr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		Agent</a:t>
            </a:r>
          </a:p>
          <a:p>
            <a:pPr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		Environment</a:t>
            </a:r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An agent can either perceive information from the environment or can perform some actions on the environment.</a:t>
            </a:r>
          </a:p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86200"/>
            <a:ext cx="4083984" cy="2399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038600" y="3318570"/>
            <a:ext cx="4953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Agent</a:t>
            </a:r>
          </a:p>
          <a:p>
            <a:pPr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     The system which is responsible for acting on the environment and causing any changes to it is called an agent. </a:t>
            </a:r>
          </a:p>
          <a:p>
            <a:pPr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  It first perceives the information by observing the environment and then acts according to the particular scenario. </a:t>
            </a:r>
          </a:p>
          <a:p>
            <a:pPr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   An agent is the one which should be designed in such a way that it may interact from its surroundings by itself, i.e. it should not require any user input to feed information into it. </a:t>
            </a:r>
          </a:p>
          <a:p>
            <a:pPr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 It should be able to understand the situation, find the best decision that could be taken, and then act according to it.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457200"/>
            <a:ext cx="83058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447801"/>
            <a:ext cx="82296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33400" y="1143000"/>
            <a:ext cx="8458199" cy="5105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381000"/>
            <a:ext cx="8458200" cy="5638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28600" y="1066800"/>
            <a:ext cx="8763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914400"/>
            <a:ext cx="8382000" cy="5181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685800"/>
            <a:ext cx="8229600" cy="531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914401"/>
            <a:ext cx="8229600" cy="513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History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602163"/>
          </a:xfrm>
        </p:spPr>
        <p:txBody>
          <a:bodyPr>
            <a:normAutofit fontScale="92500"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Take a real life problem, convert it into a computational problem, i.e. Modeling</a:t>
            </a:r>
          </a:p>
          <a:p>
            <a:endParaRPr lang="en-US" sz="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finding solution, apply suitable algorithms for the problem.</a:t>
            </a:r>
          </a:p>
          <a:p>
            <a:endParaRPr lang="en-US" sz="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ENIAC is the first computer (1946) following principle of Turing Machine, used for US defense purposes.</a:t>
            </a:r>
          </a:p>
          <a:p>
            <a:endParaRPr lang="en-US" sz="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Lot of progress of AI has done due to Defense</a:t>
            </a:r>
          </a:p>
          <a:p>
            <a:endParaRPr lang="en-US" sz="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Question: “Can a machine think?” – Alan Turing in 1950</a:t>
            </a:r>
          </a:p>
          <a:p>
            <a:endParaRPr lang="en-US" sz="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Not known if the machine cannot communicate with us by any way.</a:t>
            </a:r>
          </a:p>
          <a:p>
            <a:endParaRPr lang="en-US" sz="9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Brain is meaningless in absence of communicators.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1066800"/>
            <a:ext cx="8686800" cy="5257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Turing Test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The Turing Test is a method of inquiry in artificial intelligence (AI) for determining whether or not a computer is capable of thinking like a human being. </a:t>
            </a:r>
            <a:endParaRPr lang="en-US" sz="31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The test is named after Alan Turing, the founder of the Turing Test</a:t>
            </a:r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The phrase “The Turing Test” is most properly used to refer to a proposal made by Turing (1950) as a way of dealing with the question whether machines can think. </a:t>
            </a:r>
            <a:endParaRPr lang="en-US" sz="31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According to Turing, the question whether machines can think is itself “too meaningless” to deserve discussion. </a:t>
            </a:r>
            <a:endParaRPr lang="en-US" sz="31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100" dirty="0" smtClean="0">
                <a:latin typeface="Times New Roman" pitchFamily="18" charset="0"/>
                <a:cs typeface="Times New Roman" pitchFamily="18" charset="0"/>
              </a:rPr>
              <a:t>To pass a well-designed Turing test, the machine must use natural language, reason, have knowledge and learn.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685800"/>
            <a:ext cx="8229600" cy="3543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4114800"/>
            <a:ext cx="7793037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762000" y="4876800"/>
            <a:ext cx="79248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1974-1980 no development on AI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Next Expert systems were developed but not sustained.</a:t>
            </a:r>
          </a:p>
          <a:p>
            <a:endParaRPr lang="en-US" sz="1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1997 – AI ends human supremacy in Chess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0" y="2819400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ar-JO" dirty="0" smtClean="0">
                <a:latin typeface="Times New Roman" pitchFamily="18" charset="0"/>
                <a:cs typeface="Times New Roman" pitchFamily="18" charset="0"/>
              </a:rPr>
              <a:t>McDermott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Phase of AI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First Phase – Logic based AI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Second Phase – Probabilistic AI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Third phase – Neural Network based AI</a:t>
            </a:r>
          </a:p>
          <a:p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AlphaGo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competition</a:t>
            </a:r>
          </a:p>
          <a:p>
            <a:pPr lvl="1"/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Go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 (game) is an abstract strategy board game for two 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players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 in which the aim is to surround more territory than the opponent.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10000"/>
            <a:ext cx="4573587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4648200" y="3810000"/>
            <a:ext cx="45720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cap="all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Go---a 2,500-year-old game that's exponentially more complex than chess.</a:t>
            </a:r>
          </a:p>
          <a:p>
            <a:pPr>
              <a:buFont typeface="Arial" pitchFamily="34" charset="0"/>
              <a:buChar char="•"/>
            </a:pPr>
            <a:endParaRPr lang="en-US" sz="1100" cap="al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Researchers at </a:t>
            </a:r>
            <a:r>
              <a:rPr lang="en-US" sz="1600" u="sng" dirty="0" err="1" smtClean="0">
                <a:latin typeface="Times New Roman" pitchFamily="18" charset="0"/>
                <a:cs typeface="Times New Roman" pitchFamily="18" charset="0"/>
                <a:hlinkClick r:id="rId3"/>
              </a:rPr>
              <a:t>DeepMind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---a self-professed "</a:t>
            </a:r>
            <a:r>
              <a:rPr lang="en-US" sz="1600" u="sng" dirty="0" smtClean="0">
                <a:latin typeface="Times New Roman" pitchFamily="18" charset="0"/>
                <a:cs typeface="Times New Roman" pitchFamily="18" charset="0"/>
                <a:hlinkClick r:id="rId4"/>
              </a:rPr>
              <a:t>Apollo program for AI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" that Google acquired in 2014---staged this machine-versus-man contest in October, in London.</a:t>
            </a:r>
            <a:endParaRPr lang="en-US" sz="1600" cap="al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endParaRPr lang="en-US" sz="1100" cap="al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cap="all" dirty="0" smtClean="0">
                <a:latin typeface="Times New Roman" pitchFamily="18" charset="0"/>
                <a:cs typeface="Times New Roman" pitchFamily="18" charset="0"/>
              </a:rPr>
              <a:t> In A MAJOR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 breakthrough for artificial intelligence, a computing system developed by Google researchers in Great Britain has beaten a top human player at the game of Go.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Artificial intelligence is the simulation of human intelligence processes by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developing computing systems that have the ability to perform tasks like human.</a:t>
            </a:r>
          </a:p>
          <a:p>
            <a:endParaRPr lang="en-US" sz="12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ar-JO" sz="2400" dirty="0" smtClean="0">
                <a:solidFill>
                  <a:srgbClr val="330393"/>
                </a:solidFill>
                <a:latin typeface="Times New Roman" pitchFamily="18" charset="0"/>
                <a:cs typeface="Times New Roman" pitchFamily="18" charset="0"/>
              </a:rPr>
              <a:t>AI</a:t>
            </a:r>
            <a:r>
              <a:rPr lang="en-US" altLang="ar-JO" sz="2400" dirty="0" smtClean="0">
                <a:latin typeface="Times New Roman" pitchFamily="18" charset="0"/>
                <a:cs typeface="Times New Roman" pitchFamily="18" charset="0"/>
              </a:rPr>
              <a:t> is the study of ideas that enable computers to be intelligent.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Applications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of AI include 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Expert System,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Natural Language Processing, Speech Recognition, Robotics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 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Machine Vision.</a:t>
            </a: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AI can process large amounts of data much faster and make predictions more accurately than humanly possible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11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AI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is expensive to process the large amounts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data.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0" y="214313"/>
            <a:ext cx="7877175" cy="1462087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ar-JO" sz="3200" dirty="0" smtClean="0">
                <a:latin typeface="Times New Roman" pitchFamily="18" charset="0"/>
              </a:rPr>
              <a:t>Areas of AI and Some Dependencies</a:t>
            </a:r>
          </a:p>
        </p:txBody>
      </p:sp>
      <p:sp>
        <p:nvSpPr>
          <p:cNvPr id="23555" name="Text Box 3"/>
          <p:cNvSpPr txBox="1">
            <a:spLocks noChangeArrowheads="1"/>
          </p:cNvSpPr>
          <p:nvPr/>
        </p:nvSpPr>
        <p:spPr bwMode="auto">
          <a:xfrm>
            <a:off x="974725" y="2546350"/>
            <a:ext cx="10826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ar-JO" altLang="ar-JO" sz="1800">
              <a:latin typeface="Tahoma" pitchFamily="34" charset="0"/>
            </a:endParaRPr>
          </a:p>
        </p:txBody>
      </p:sp>
      <p:sp>
        <p:nvSpPr>
          <p:cNvPr id="23556" name="Text Box 4"/>
          <p:cNvSpPr txBox="1">
            <a:spLocks noChangeArrowheads="1"/>
          </p:cNvSpPr>
          <p:nvPr/>
        </p:nvSpPr>
        <p:spPr bwMode="auto">
          <a:xfrm>
            <a:off x="914400" y="2209800"/>
            <a:ext cx="12192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Search</a:t>
            </a:r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2895600" y="5562600"/>
            <a:ext cx="11430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Vision</a:t>
            </a:r>
          </a:p>
        </p:txBody>
      </p:sp>
      <p:sp>
        <p:nvSpPr>
          <p:cNvPr id="23558" name="Text Box 6"/>
          <p:cNvSpPr txBox="1">
            <a:spLocks noChangeArrowheads="1"/>
          </p:cNvSpPr>
          <p:nvPr/>
        </p:nvSpPr>
        <p:spPr bwMode="auto">
          <a:xfrm>
            <a:off x="4876800" y="3810000"/>
            <a:ext cx="15240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Planning</a:t>
            </a:r>
          </a:p>
        </p:txBody>
      </p:sp>
      <p:sp>
        <p:nvSpPr>
          <p:cNvPr id="23559" name="Text Box 7"/>
          <p:cNvSpPr txBox="1">
            <a:spLocks noChangeArrowheads="1"/>
          </p:cNvSpPr>
          <p:nvPr/>
        </p:nvSpPr>
        <p:spPr bwMode="auto">
          <a:xfrm>
            <a:off x="2286000" y="3581400"/>
            <a:ext cx="1524000" cy="955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Machine Learning</a:t>
            </a:r>
          </a:p>
        </p:txBody>
      </p:sp>
      <p:sp>
        <p:nvSpPr>
          <p:cNvPr id="23560" name="Text Box 8"/>
          <p:cNvSpPr txBox="1">
            <a:spLocks noChangeArrowheads="1"/>
          </p:cNvSpPr>
          <p:nvPr/>
        </p:nvSpPr>
        <p:spPr bwMode="auto">
          <a:xfrm>
            <a:off x="5715000" y="1905000"/>
            <a:ext cx="2362200" cy="955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Knowledge Representation</a:t>
            </a:r>
          </a:p>
        </p:txBody>
      </p:sp>
      <p:sp>
        <p:nvSpPr>
          <p:cNvPr id="23561" name="Text Box 9"/>
          <p:cNvSpPr txBox="1">
            <a:spLocks noChangeArrowheads="1"/>
          </p:cNvSpPr>
          <p:nvPr/>
        </p:nvSpPr>
        <p:spPr bwMode="auto">
          <a:xfrm>
            <a:off x="3505200" y="2209800"/>
            <a:ext cx="10668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Logic</a:t>
            </a:r>
          </a:p>
        </p:txBody>
      </p:sp>
      <p:sp>
        <p:nvSpPr>
          <p:cNvPr id="23562" name="Text Box 10"/>
          <p:cNvSpPr txBox="1">
            <a:spLocks noChangeArrowheads="1"/>
          </p:cNvSpPr>
          <p:nvPr/>
        </p:nvSpPr>
        <p:spPr bwMode="auto">
          <a:xfrm>
            <a:off x="6858000" y="5257800"/>
            <a:ext cx="1524000" cy="955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Expert Systems</a:t>
            </a:r>
          </a:p>
        </p:txBody>
      </p:sp>
      <p:sp>
        <p:nvSpPr>
          <p:cNvPr id="23563" name="Text Box 11"/>
          <p:cNvSpPr txBox="1">
            <a:spLocks noChangeArrowheads="1"/>
          </p:cNvSpPr>
          <p:nvPr/>
        </p:nvSpPr>
        <p:spPr bwMode="auto">
          <a:xfrm>
            <a:off x="4572000" y="5562600"/>
            <a:ext cx="16002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Robotics</a:t>
            </a:r>
          </a:p>
        </p:txBody>
      </p:sp>
      <p:sp>
        <p:nvSpPr>
          <p:cNvPr id="23564" name="Text Box 12"/>
          <p:cNvSpPr txBox="1">
            <a:spLocks noChangeArrowheads="1"/>
          </p:cNvSpPr>
          <p:nvPr/>
        </p:nvSpPr>
        <p:spPr bwMode="auto">
          <a:xfrm>
            <a:off x="914400" y="5562600"/>
            <a:ext cx="990600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ar-JO">
                <a:latin typeface="Times New Roman" pitchFamily="18" charset="0"/>
              </a:rPr>
              <a:t>NLP</a:t>
            </a:r>
          </a:p>
        </p:txBody>
      </p:sp>
      <p:sp>
        <p:nvSpPr>
          <p:cNvPr id="23565" name="Line 13"/>
          <p:cNvSpPr>
            <a:spLocks noChangeShapeType="1"/>
          </p:cNvSpPr>
          <p:nvPr/>
        </p:nvSpPr>
        <p:spPr bwMode="auto">
          <a:xfrm>
            <a:off x="1371600" y="2743200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66" name="Line 14"/>
          <p:cNvSpPr>
            <a:spLocks noChangeShapeType="1"/>
          </p:cNvSpPr>
          <p:nvPr/>
        </p:nvSpPr>
        <p:spPr bwMode="auto">
          <a:xfrm>
            <a:off x="2133600" y="2514600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67" name="Line 15"/>
          <p:cNvSpPr>
            <a:spLocks noChangeShapeType="1"/>
          </p:cNvSpPr>
          <p:nvPr/>
        </p:nvSpPr>
        <p:spPr bwMode="auto">
          <a:xfrm>
            <a:off x="2133600" y="2743200"/>
            <a:ext cx="27432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68" name="Line 16"/>
          <p:cNvSpPr>
            <a:spLocks noChangeShapeType="1"/>
          </p:cNvSpPr>
          <p:nvPr/>
        </p:nvSpPr>
        <p:spPr bwMode="auto">
          <a:xfrm>
            <a:off x="1752600" y="2743200"/>
            <a:ext cx="14478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69" name="Freeform 17"/>
          <p:cNvSpPr>
            <a:spLocks/>
          </p:cNvSpPr>
          <p:nvPr/>
        </p:nvSpPr>
        <p:spPr bwMode="auto">
          <a:xfrm>
            <a:off x="2133600" y="1831975"/>
            <a:ext cx="3505200" cy="377825"/>
          </a:xfrm>
          <a:custGeom>
            <a:avLst/>
            <a:gdLst>
              <a:gd name="T0" fmla="*/ 0 w 2208"/>
              <a:gd name="T1" fmla="*/ 377825 h 238"/>
              <a:gd name="T2" fmla="*/ 1698625 w 2208"/>
              <a:gd name="T3" fmla="*/ 25400 h 238"/>
              <a:gd name="T4" fmla="*/ 3505200 w 2208"/>
              <a:gd name="T5" fmla="*/ 225425 h 238"/>
              <a:gd name="T6" fmla="*/ 0 60000 65536"/>
              <a:gd name="T7" fmla="*/ 0 60000 65536"/>
              <a:gd name="T8" fmla="*/ 0 60000 65536"/>
              <a:gd name="T9" fmla="*/ 0 w 2208"/>
              <a:gd name="T10" fmla="*/ 0 h 238"/>
              <a:gd name="T11" fmla="*/ 2208 w 2208"/>
              <a:gd name="T12" fmla="*/ 238 h 23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208" h="238">
                <a:moveTo>
                  <a:pt x="0" y="238"/>
                </a:moveTo>
                <a:cubicBezTo>
                  <a:pt x="178" y="201"/>
                  <a:pt x="702" y="32"/>
                  <a:pt x="1070" y="16"/>
                </a:cubicBezTo>
                <a:cubicBezTo>
                  <a:pt x="1438" y="0"/>
                  <a:pt x="1971" y="116"/>
                  <a:pt x="2208" y="14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0" name="Freeform 18"/>
          <p:cNvSpPr>
            <a:spLocks/>
          </p:cNvSpPr>
          <p:nvPr/>
        </p:nvSpPr>
        <p:spPr bwMode="auto">
          <a:xfrm>
            <a:off x="1524000" y="2743200"/>
            <a:ext cx="1371600" cy="3048000"/>
          </a:xfrm>
          <a:custGeom>
            <a:avLst/>
            <a:gdLst>
              <a:gd name="T0" fmla="*/ 0 w 864"/>
              <a:gd name="T1" fmla="*/ 0 h 1920"/>
              <a:gd name="T2" fmla="*/ 457200 w 864"/>
              <a:gd name="T3" fmla="*/ 2209800 h 1920"/>
              <a:gd name="T4" fmla="*/ 1371600 w 864"/>
              <a:gd name="T5" fmla="*/ 3048000 h 1920"/>
              <a:gd name="T6" fmla="*/ 0 60000 65536"/>
              <a:gd name="T7" fmla="*/ 0 60000 65536"/>
              <a:gd name="T8" fmla="*/ 0 60000 65536"/>
              <a:gd name="T9" fmla="*/ 0 w 864"/>
              <a:gd name="T10" fmla="*/ 0 h 1920"/>
              <a:gd name="T11" fmla="*/ 864 w 864"/>
              <a:gd name="T12" fmla="*/ 1920 h 19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64" h="1920">
                <a:moveTo>
                  <a:pt x="0" y="0"/>
                </a:moveTo>
                <a:cubicBezTo>
                  <a:pt x="72" y="536"/>
                  <a:pt x="144" y="1072"/>
                  <a:pt x="288" y="1392"/>
                </a:cubicBezTo>
                <a:cubicBezTo>
                  <a:pt x="432" y="1712"/>
                  <a:pt x="648" y="1816"/>
                  <a:pt x="864" y="192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1" name="Line 19"/>
          <p:cNvSpPr>
            <a:spLocks noChangeShapeType="1"/>
          </p:cNvSpPr>
          <p:nvPr/>
        </p:nvSpPr>
        <p:spPr bwMode="auto">
          <a:xfrm>
            <a:off x="4572000" y="2743200"/>
            <a:ext cx="9144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2" name="Freeform 20"/>
          <p:cNvSpPr>
            <a:spLocks/>
          </p:cNvSpPr>
          <p:nvPr/>
        </p:nvSpPr>
        <p:spPr bwMode="auto">
          <a:xfrm>
            <a:off x="482600" y="2743200"/>
            <a:ext cx="3022600" cy="2819400"/>
          </a:xfrm>
          <a:custGeom>
            <a:avLst/>
            <a:gdLst>
              <a:gd name="T0" fmla="*/ 3022600 w 1904"/>
              <a:gd name="T1" fmla="*/ 0 h 1776"/>
              <a:gd name="T2" fmla="*/ 431800 w 1904"/>
              <a:gd name="T3" fmla="*/ 1143000 h 1776"/>
              <a:gd name="T4" fmla="*/ 431800 w 1904"/>
              <a:gd name="T5" fmla="*/ 2819400 h 1776"/>
              <a:gd name="T6" fmla="*/ 0 60000 65536"/>
              <a:gd name="T7" fmla="*/ 0 60000 65536"/>
              <a:gd name="T8" fmla="*/ 0 60000 65536"/>
              <a:gd name="T9" fmla="*/ 0 w 1904"/>
              <a:gd name="T10" fmla="*/ 0 h 1776"/>
              <a:gd name="T11" fmla="*/ 1904 w 1904"/>
              <a:gd name="T12" fmla="*/ 1776 h 17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4" h="1776">
                <a:moveTo>
                  <a:pt x="1904" y="0"/>
                </a:moveTo>
                <a:cubicBezTo>
                  <a:pt x="1224" y="212"/>
                  <a:pt x="544" y="424"/>
                  <a:pt x="272" y="720"/>
                </a:cubicBezTo>
                <a:cubicBezTo>
                  <a:pt x="0" y="1016"/>
                  <a:pt x="136" y="1396"/>
                  <a:pt x="272" y="1776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3" name="Freeform 21"/>
          <p:cNvSpPr>
            <a:spLocks/>
          </p:cNvSpPr>
          <p:nvPr/>
        </p:nvSpPr>
        <p:spPr bwMode="auto">
          <a:xfrm>
            <a:off x="4572000" y="2743200"/>
            <a:ext cx="4000500" cy="2514600"/>
          </a:xfrm>
          <a:custGeom>
            <a:avLst/>
            <a:gdLst>
              <a:gd name="T0" fmla="*/ 0 w 2520"/>
              <a:gd name="T1" fmla="*/ 0 h 1584"/>
              <a:gd name="T2" fmla="*/ 3390900 w 2520"/>
              <a:gd name="T3" fmla="*/ 825500 h 1584"/>
              <a:gd name="T4" fmla="*/ 3657600 w 2520"/>
              <a:gd name="T5" fmla="*/ 2514600 h 1584"/>
              <a:gd name="T6" fmla="*/ 0 60000 65536"/>
              <a:gd name="T7" fmla="*/ 0 60000 65536"/>
              <a:gd name="T8" fmla="*/ 0 60000 65536"/>
              <a:gd name="T9" fmla="*/ 0 w 2520"/>
              <a:gd name="T10" fmla="*/ 0 h 1584"/>
              <a:gd name="T11" fmla="*/ 2520 w 2520"/>
              <a:gd name="T12" fmla="*/ 1584 h 158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520" h="1584">
                <a:moveTo>
                  <a:pt x="0" y="0"/>
                </a:moveTo>
                <a:cubicBezTo>
                  <a:pt x="356" y="87"/>
                  <a:pt x="1752" y="256"/>
                  <a:pt x="2136" y="520"/>
                </a:cubicBezTo>
                <a:cubicBezTo>
                  <a:pt x="2520" y="784"/>
                  <a:pt x="2269" y="1362"/>
                  <a:pt x="2304" y="158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4" name="Line 22"/>
          <p:cNvSpPr>
            <a:spLocks noChangeShapeType="1"/>
          </p:cNvSpPr>
          <p:nvPr/>
        </p:nvSpPr>
        <p:spPr bwMode="auto">
          <a:xfrm>
            <a:off x="7315200" y="2895600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5" name="Line 23"/>
          <p:cNvSpPr>
            <a:spLocks noChangeShapeType="1"/>
          </p:cNvSpPr>
          <p:nvPr/>
        </p:nvSpPr>
        <p:spPr bwMode="auto">
          <a:xfrm>
            <a:off x="3276600" y="4572000"/>
            <a:ext cx="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6" name="Line 24"/>
          <p:cNvSpPr>
            <a:spLocks noChangeShapeType="1"/>
          </p:cNvSpPr>
          <p:nvPr/>
        </p:nvSpPr>
        <p:spPr bwMode="auto">
          <a:xfrm>
            <a:off x="5562600" y="4343400"/>
            <a:ext cx="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577" name="Freeform 25"/>
          <p:cNvSpPr>
            <a:spLocks/>
          </p:cNvSpPr>
          <p:nvPr/>
        </p:nvSpPr>
        <p:spPr bwMode="auto">
          <a:xfrm>
            <a:off x="1905000" y="2895600"/>
            <a:ext cx="3810000" cy="2667000"/>
          </a:xfrm>
          <a:custGeom>
            <a:avLst/>
            <a:gdLst>
              <a:gd name="T0" fmla="*/ 3810000 w 2400"/>
              <a:gd name="T1" fmla="*/ 0 h 1680"/>
              <a:gd name="T2" fmla="*/ 2628900 w 2400"/>
              <a:gd name="T3" fmla="*/ 914400 h 1680"/>
              <a:gd name="T4" fmla="*/ 2006600 w 2400"/>
              <a:gd name="T5" fmla="*/ 2070100 h 1680"/>
              <a:gd name="T6" fmla="*/ 0 w 2400"/>
              <a:gd name="T7" fmla="*/ 2667000 h 1680"/>
              <a:gd name="T8" fmla="*/ 0 60000 65536"/>
              <a:gd name="T9" fmla="*/ 0 60000 65536"/>
              <a:gd name="T10" fmla="*/ 0 60000 65536"/>
              <a:gd name="T11" fmla="*/ 0 60000 65536"/>
              <a:gd name="T12" fmla="*/ 0 w 2400"/>
              <a:gd name="T13" fmla="*/ 0 h 1680"/>
              <a:gd name="T14" fmla="*/ 2400 w 2400"/>
              <a:gd name="T15" fmla="*/ 1680 h 16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00" h="1680">
                <a:moveTo>
                  <a:pt x="2400" y="0"/>
                </a:moveTo>
                <a:cubicBezTo>
                  <a:pt x="2276" y="96"/>
                  <a:pt x="1845" y="359"/>
                  <a:pt x="1656" y="576"/>
                </a:cubicBezTo>
                <a:cubicBezTo>
                  <a:pt x="1467" y="793"/>
                  <a:pt x="1540" y="1120"/>
                  <a:pt x="1264" y="1304"/>
                </a:cubicBezTo>
                <a:cubicBezTo>
                  <a:pt x="988" y="1488"/>
                  <a:pt x="263" y="1602"/>
                  <a:pt x="0" y="168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1413</Words>
  <Application>Microsoft Office PowerPoint</Application>
  <PresentationFormat>On-screen Show (4:3)</PresentationFormat>
  <Paragraphs>264</Paragraphs>
  <Slides>40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Artificial Intelligence-Introduction</vt:lpstr>
      <vt:lpstr>Cognitive System of Human</vt:lpstr>
      <vt:lpstr>Motivations</vt:lpstr>
      <vt:lpstr>History</vt:lpstr>
      <vt:lpstr>Turing Test</vt:lpstr>
      <vt:lpstr>Slide 6</vt:lpstr>
      <vt:lpstr>Phase of AI</vt:lpstr>
      <vt:lpstr>Introduction</vt:lpstr>
      <vt:lpstr>Areas of AI and Some Dependencies</vt:lpstr>
      <vt:lpstr>Slide 10</vt:lpstr>
      <vt:lpstr> Systems that think ‘rationally’ </vt:lpstr>
      <vt:lpstr>Systems that act Rationally</vt:lpstr>
      <vt:lpstr>Systems that act like humans</vt:lpstr>
      <vt:lpstr>Goals of AI</vt:lpstr>
      <vt:lpstr>The Foundation of AI</vt:lpstr>
      <vt:lpstr>The Foundation of AI</vt:lpstr>
      <vt:lpstr>The main topics in AI</vt:lpstr>
      <vt:lpstr>The main topics in AI</vt:lpstr>
      <vt:lpstr>Search</vt:lpstr>
      <vt:lpstr>Slide 20</vt:lpstr>
      <vt:lpstr>Planning</vt:lpstr>
      <vt:lpstr>Slide 22</vt:lpstr>
      <vt:lpstr>Learning</vt:lpstr>
      <vt:lpstr>Interacting with the Environment</vt:lpstr>
      <vt:lpstr>Knowledge and Inferences</vt:lpstr>
      <vt:lpstr>Logical Reasoning</vt:lpstr>
      <vt:lpstr>Automated Reasoning</vt:lpstr>
      <vt:lpstr>Logical Reasoning</vt:lpstr>
      <vt:lpstr>Problem Solving</vt:lpstr>
      <vt:lpstr>Constraint optimization problem</vt:lpstr>
      <vt:lpstr>Agent and Environment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hp</cp:lastModifiedBy>
  <cp:revision>93</cp:revision>
  <dcterms:created xsi:type="dcterms:W3CDTF">2023-12-15T06:56:50Z</dcterms:created>
  <dcterms:modified xsi:type="dcterms:W3CDTF">2025-01-03T05:03:12Z</dcterms:modified>
</cp:coreProperties>
</file>

<file path=docProps/thumbnail.jpeg>
</file>